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7" r:id="rId6"/>
    <p:sldId id="268" r:id="rId7"/>
    <p:sldId id="270" r:id="rId8"/>
    <p:sldId id="272" r:id="rId9"/>
    <p:sldId id="271" r:id="rId10"/>
    <p:sldId id="269" r:id="rId11"/>
    <p:sldId id="27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04" autoAdjust="0"/>
    <p:restoredTop sz="94660"/>
  </p:normalViewPr>
  <p:slideViewPr>
    <p:cSldViewPr snapToGrid="0">
      <p:cViewPr>
        <p:scale>
          <a:sx n="86" d="100"/>
          <a:sy n="86" d="100"/>
        </p:scale>
        <p:origin x="1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a:xfrm>
            <a:off x="1097280" y="6459785"/>
            <a:ext cx="8539089" cy="365125"/>
          </a:xfrm>
        </p:spPr>
        <p:txBody>
          <a:bodyPr/>
          <a:lstStyle/>
          <a:p>
            <a:endParaRPr lang="en-US" dirty="0"/>
          </a:p>
        </p:txBody>
      </p:sp>
      <p:sp>
        <p:nvSpPr>
          <p:cNvPr id="6" name="Slide Number Placeholder 5"/>
          <p:cNvSpPr>
            <a:spLocks noGrp="1"/>
          </p:cNvSpPr>
          <p:nvPr>
            <p:ph type="sldNum" sz="quarter" idx="12"/>
          </p:nvPr>
        </p:nvSpPr>
        <p:spPr/>
        <p:txBody>
          <a:bodyPr/>
          <a:lstStyle/>
          <a:p>
            <a:fld id="{9E207ADC-9432-41D3-88B2-2264C053F9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49" y="254506"/>
            <a:ext cx="2057519" cy="1680417"/>
          </a:xfrm>
          <a:prstGeom prst="rect">
            <a:avLst/>
          </a:prstGeom>
        </p:spPr>
      </p:pic>
    </p:spTree>
    <p:extLst>
      <p:ext uri="{BB962C8B-B14F-4D97-AF65-F5344CB8AC3E}">
        <p14:creationId xmlns:p14="http://schemas.microsoft.com/office/powerpoint/2010/main" val="303738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29A2080-1805-4526-BC41-3C8CF12EBD1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126860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29A2080-1805-4526-BC41-3C8CF12EBD1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264808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29A2080-1805-4526-BC41-3C8CF12EBD1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3929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029A2080-1805-4526-BC41-3C8CF12EBD1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207ADC-9432-41D3-88B2-2264C053F93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30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1097279" y="6459785"/>
            <a:ext cx="8530298" cy="365125"/>
          </a:xfrm>
        </p:spPr>
        <p:txBody>
          <a:bodyPr/>
          <a:lstStyle/>
          <a:p>
            <a:endParaRPr lang="en-US" dirty="0"/>
          </a:p>
        </p:txBody>
      </p:sp>
      <p:sp>
        <p:nvSpPr>
          <p:cNvPr id="7" name="Slide Number Placeholder 6"/>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223944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1097280" y="6459785"/>
            <a:ext cx="8574258" cy="365125"/>
          </a:xfrm>
        </p:spPr>
        <p:txBody>
          <a:bodyPr/>
          <a:lstStyle/>
          <a:p>
            <a:endParaRPr lang="en-US" dirty="0"/>
          </a:p>
        </p:txBody>
      </p:sp>
      <p:sp>
        <p:nvSpPr>
          <p:cNvPr id="9" name="Slide Number Placeholder 8"/>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29871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1248508" y="6459785"/>
            <a:ext cx="8458200" cy="365125"/>
          </a:xfrm>
        </p:spPr>
        <p:txBody>
          <a:bodyPr/>
          <a:lstStyle/>
          <a:p>
            <a:endParaRPr lang="en-US" dirty="0"/>
          </a:p>
        </p:txBody>
      </p:sp>
      <p:sp>
        <p:nvSpPr>
          <p:cNvPr id="5" name="Slide Number Placeholder 4"/>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125172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a:xfrm>
            <a:off x="1749670" y="6459785"/>
            <a:ext cx="7913076" cy="365125"/>
          </a:xfr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E207ADC-9432-41D3-88B2-2264C053F938}" type="slidenum">
              <a:rPr lang="en-US" smtClean="0"/>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706" y="5976519"/>
            <a:ext cx="1032923" cy="843609"/>
          </a:xfrm>
          <a:prstGeom prst="rect">
            <a:avLst/>
          </a:prstGeom>
        </p:spPr>
      </p:pic>
    </p:spTree>
    <p:extLst>
      <p:ext uri="{BB962C8B-B14F-4D97-AF65-F5344CB8AC3E}">
        <p14:creationId xmlns:p14="http://schemas.microsoft.com/office/powerpoint/2010/main" val="303177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2004"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8"/>
            <a:ext cx="3200400" cy="2713627"/>
          </a:xfrm>
        </p:spPr>
        <p:txBody>
          <a:bodyPr anchor="b">
            <a:normAutofit/>
          </a:bodyPr>
          <a:lstStyle>
            <a:lvl1pPr>
              <a:defRPr sz="3600" b="0">
                <a:solidFill>
                  <a:srgbClr val="FFFFFF"/>
                </a:solidFill>
              </a:defRPr>
            </a:lvl1pPr>
          </a:lstStyle>
          <a:p>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3341076"/>
            <a:ext cx="3200400" cy="2964127"/>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029A2080-1805-4526-BC41-3C8CF12EBD18}" type="datetimeFigureOut">
              <a:rPr lang="en-US" smtClean="0"/>
              <a:t>10/13/2018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207ADC-9432-41D3-88B2-2264C053F93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794" y="683640"/>
            <a:ext cx="2580368" cy="2107438"/>
          </a:xfrm>
          <a:prstGeom prst="rect">
            <a:avLst/>
          </a:prstGeom>
        </p:spPr>
      </p:pic>
    </p:spTree>
    <p:extLst>
      <p:ext uri="{BB962C8B-B14F-4D97-AF65-F5344CB8AC3E}">
        <p14:creationId xmlns:p14="http://schemas.microsoft.com/office/powerpoint/2010/main" val="295920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029A2080-1805-4526-BC41-3C8CF12EBD18}"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207ADC-9432-41D3-88B2-2264C053F938}" type="slidenum">
              <a:rPr lang="en-US" smtClean="0"/>
              <a:t>‹#›</a:t>
            </a:fld>
            <a:endParaRPr lang="en-US"/>
          </a:p>
        </p:txBody>
      </p:sp>
    </p:spTree>
    <p:extLst>
      <p:ext uri="{BB962C8B-B14F-4D97-AF65-F5344CB8AC3E}">
        <p14:creationId xmlns:p14="http://schemas.microsoft.com/office/powerpoint/2010/main" val="304253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50" cap="all" baseline="0">
                <a:solidFill>
                  <a:srgbClr val="FFFFFF"/>
                </a:solidFill>
              </a:defRPr>
            </a:lvl1pPr>
          </a:lstStyle>
          <a:p>
            <a:r>
              <a:rPr lang="en-US" dirty="0"/>
              <a:t>Cherokee Amateur radio society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US" dirty="0"/>
              <a:t>Slide </a:t>
            </a:r>
            <a:fld id="{9E207ADC-9432-41D3-88B2-2264C053F93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7112" y="5967053"/>
            <a:ext cx="980168" cy="800523"/>
          </a:xfrm>
          <a:prstGeom prst="rect">
            <a:avLst/>
          </a:prstGeom>
        </p:spPr>
      </p:pic>
    </p:spTree>
    <p:extLst>
      <p:ext uri="{BB962C8B-B14F-4D97-AF65-F5344CB8AC3E}">
        <p14:creationId xmlns:p14="http://schemas.microsoft.com/office/powerpoint/2010/main" val="2545675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489B-9FDE-4EC5-8FE3-A13838769A66}"/>
              </a:ext>
            </a:extLst>
          </p:cNvPr>
          <p:cNvSpPr>
            <a:spLocks noGrp="1"/>
          </p:cNvSpPr>
          <p:nvPr>
            <p:ph type="ctrTitle"/>
          </p:nvPr>
        </p:nvSpPr>
        <p:spPr/>
        <p:txBody>
          <a:bodyPr/>
          <a:lstStyle/>
          <a:p>
            <a:r>
              <a:rPr lang="en-US" dirty="0"/>
              <a:t>2018 Review &amp;</a:t>
            </a:r>
            <a:br>
              <a:rPr lang="en-US" dirty="0"/>
            </a:br>
            <a:r>
              <a:rPr lang="en-US" dirty="0"/>
              <a:t>Future of Ham Radio</a:t>
            </a:r>
          </a:p>
        </p:txBody>
      </p:sp>
      <p:sp>
        <p:nvSpPr>
          <p:cNvPr id="3" name="Subtitle 2">
            <a:extLst>
              <a:ext uri="{FF2B5EF4-FFF2-40B4-BE49-F238E27FC236}">
                <a16:creationId xmlns:a16="http://schemas.microsoft.com/office/drawing/2014/main" id="{D2E97674-651B-44A6-87A7-22099A5ACEA7}"/>
              </a:ext>
            </a:extLst>
          </p:cNvPr>
          <p:cNvSpPr>
            <a:spLocks noGrp="1"/>
          </p:cNvSpPr>
          <p:nvPr>
            <p:ph type="subTitle" idx="1"/>
          </p:nvPr>
        </p:nvSpPr>
        <p:spPr/>
        <p:txBody>
          <a:bodyPr/>
          <a:lstStyle/>
          <a:p>
            <a:r>
              <a:rPr lang="en-US" dirty="0"/>
              <a:t>Martin Buehring – KB4MG - CARS President</a:t>
            </a:r>
          </a:p>
          <a:p>
            <a:r>
              <a:rPr lang="en-US" dirty="0"/>
              <a:t>October 13, 2018</a:t>
            </a:r>
          </a:p>
        </p:txBody>
      </p:sp>
    </p:spTree>
    <p:extLst>
      <p:ext uri="{BB962C8B-B14F-4D97-AF65-F5344CB8AC3E}">
        <p14:creationId xmlns:p14="http://schemas.microsoft.com/office/powerpoint/2010/main" val="235210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controversial?</a:t>
            </a:r>
          </a:p>
        </p:txBody>
      </p:sp>
      <p:sp>
        <p:nvSpPr>
          <p:cNvPr id="3" name="Content Placeholder 2"/>
          <p:cNvSpPr>
            <a:spLocks noGrp="1"/>
          </p:cNvSpPr>
          <p:nvPr>
            <p:ph idx="1"/>
          </p:nvPr>
        </p:nvSpPr>
        <p:spPr>
          <a:xfrm>
            <a:off x="1097279" y="1845733"/>
            <a:ext cx="10772165" cy="4429677"/>
          </a:xfrm>
        </p:spPr>
        <p:txBody>
          <a:bodyPr>
            <a:normAutofit fontScale="85000" lnSpcReduction="20000"/>
          </a:bodyPr>
          <a:lstStyle/>
          <a:p>
            <a:pPr marL="0" indent="0">
              <a:buNone/>
            </a:pPr>
            <a:r>
              <a:rPr lang="en-US" sz="2300" dirty="0"/>
              <a:t>Has the Ham Radio landscape changed? If so how and why? </a:t>
            </a:r>
          </a:p>
          <a:p>
            <a:pPr marL="0" indent="0">
              <a:buNone/>
            </a:pPr>
            <a:r>
              <a:rPr lang="en-US" sz="2300" dirty="0"/>
              <a:t>Many older hams don’t like the digital modes, especially FT8 and on-conversational modes. Claim that this is not what amateur radio is about. </a:t>
            </a:r>
          </a:p>
          <a:p>
            <a:pPr marL="0" indent="0">
              <a:buNone/>
            </a:pPr>
            <a:r>
              <a:rPr lang="en-US" sz="2300" dirty="0"/>
              <a:t>If the Internet is “involved” in the communication channel, then is it amateur radio?</a:t>
            </a:r>
          </a:p>
          <a:p>
            <a:pPr marL="0" indent="0">
              <a:buNone/>
            </a:pPr>
            <a:r>
              <a:rPr lang="en-US" sz="2300" dirty="0"/>
              <a:t>Has the solar minimum reduced interest in our hobby?</a:t>
            </a:r>
          </a:p>
          <a:p>
            <a:pPr marL="0" indent="0">
              <a:buNone/>
            </a:pPr>
            <a:r>
              <a:rPr lang="en-US" sz="2300" dirty="0"/>
              <a:t>Have Ham Radio Podcasts help create more interest?</a:t>
            </a:r>
          </a:p>
          <a:p>
            <a:pPr marL="0" indent="0">
              <a:buNone/>
            </a:pPr>
            <a:r>
              <a:rPr lang="en-US" sz="2300" dirty="0"/>
              <a:t>Has the “media” misrepresented us?</a:t>
            </a:r>
          </a:p>
          <a:p>
            <a:pPr marL="0" indent="0">
              <a:buNone/>
            </a:pPr>
            <a:r>
              <a:rPr lang="en-US" sz="2300" dirty="0"/>
              <a:t>	NCIS episode, Season 15, Episode 6</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 </a:t>
            </a:r>
          </a:p>
          <a:p>
            <a:pPr marL="0" indent="0">
              <a:buNone/>
            </a:pPr>
            <a:endParaRPr lang="en-US" sz="1600" dirty="0"/>
          </a:p>
          <a:p>
            <a:pPr marL="0" indent="0">
              <a:buNone/>
            </a:pPr>
            <a:endParaRPr lang="en-US" sz="1600" dirty="0"/>
          </a:p>
          <a:p>
            <a:pPr marL="0" indent="0">
              <a:buNone/>
            </a:pPr>
            <a:endParaRPr lang="en-US" sz="1600" dirty="0"/>
          </a:p>
        </p:txBody>
      </p:sp>
      <p:pic>
        <p:nvPicPr>
          <p:cNvPr id="5" name="Picture 4">
            <a:extLst>
              <a:ext uri="{FF2B5EF4-FFF2-40B4-BE49-F238E27FC236}">
                <a16:creationId xmlns:a16="http://schemas.microsoft.com/office/drawing/2014/main" id="{F0AD2E70-BF99-4931-AE60-B3C0C9F73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48" y="3526961"/>
            <a:ext cx="3964851" cy="2748450"/>
          </a:xfrm>
          <a:prstGeom prst="rect">
            <a:avLst/>
          </a:prstGeom>
        </p:spPr>
      </p:pic>
    </p:spTree>
    <p:extLst>
      <p:ext uri="{BB962C8B-B14F-4D97-AF65-F5344CB8AC3E}">
        <p14:creationId xmlns:p14="http://schemas.microsoft.com/office/powerpoint/2010/main" val="95877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AE409-A04C-4CEB-B009-DBC9D3821B55}"/>
              </a:ext>
            </a:extLst>
          </p:cNvPr>
          <p:cNvSpPr>
            <a:spLocks noGrp="1"/>
          </p:cNvSpPr>
          <p:nvPr>
            <p:ph type="title"/>
          </p:nvPr>
        </p:nvSpPr>
        <p:spPr/>
        <p:txBody>
          <a:bodyPr/>
          <a:lstStyle/>
          <a:p>
            <a:r>
              <a:rPr lang="en-US" dirty="0"/>
              <a:t>What can CARS do better or different? </a:t>
            </a:r>
          </a:p>
        </p:txBody>
      </p:sp>
      <p:sp>
        <p:nvSpPr>
          <p:cNvPr id="3" name="Content Placeholder 2">
            <a:extLst>
              <a:ext uri="{FF2B5EF4-FFF2-40B4-BE49-F238E27FC236}">
                <a16:creationId xmlns:a16="http://schemas.microsoft.com/office/drawing/2014/main" id="{3F32F6DF-17C0-4705-AD21-A365168DB5BF}"/>
              </a:ext>
            </a:extLst>
          </p:cNvPr>
          <p:cNvSpPr>
            <a:spLocks noGrp="1"/>
          </p:cNvSpPr>
          <p:nvPr>
            <p:ph idx="1"/>
          </p:nvPr>
        </p:nvSpPr>
        <p:spPr/>
        <p:txBody>
          <a:bodyPr>
            <a:normAutofit/>
          </a:bodyPr>
          <a:lstStyle/>
          <a:p>
            <a:r>
              <a:rPr lang="en-US" sz="2400" dirty="0"/>
              <a:t>Activities? </a:t>
            </a:r>
          </a:p>
          <a:p>
            <a:r>
              <a:rPr lang="en-US" sz="2400" dirty="0"/>
              <a:t>Reaching out to youth? – STEM, HS clubs, after school electronics ,</a:t>
            </a:r>
            <a:r>
              <a:rPr lang="en-US" sz="2400" dirty="0" err="1"/>
              <a:t>etc</a:t>
            </a:r>
            <a:r>
              <a:rPr lang="en-US" sz="2400" dirty="0"/>
              <a:t>? </a:t>
            </a:r>
          </a:p>
          <a:p>
            <a:r>
              <a:rPr lang="en-US" sz="2400" dirty="0"/>
              <a:t>Scouts programs – offering to help local troops?</a:t>
            </a:r>
          </a:p>
          <a:p>
            <a:endParaRPr lang="en-US" sz="2400" dirty="0"/>
          </a:p>
          <a:p>
            <a:endParaRPr lang="en-US" sz="2400" dirty="0"/>
          </a:p>
        </p:txBody>
      </p:sp>
    </p:spTree>
    <p:extLst>
      <p:ext uri="{BB962C8B-B14F-4D97-AF65-F5344CB8AC3E}">
        <p14:creationId xmlns:p14="http://schemas.microsoft.com/office/powerpoint/2010/main" val="288280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143BF-4F75-4D83-B066-9E82981B9A6E}"/>
              </a:ext>
            </a:extLst>
          </p:cNvPr>
          <p:cNvSpPr>
            <a:spLocks noGrp="1"/>
          </p:cNvSpPr>
          <p:nvPr>
            <p:ph type="title"/>
          </p:nvPr>
        </p:nvSpPr>
        <p:spPr/>
        <p:txBody>
          <a:bodyPr/>
          <a:lstStyle/>
          <a:p>
            <a:r>
              <a:rPr lang="en-US" dirty="0"/>
              <a:t>Participation is Everything</a:t>
            </a:r>
          </a:p>
        </p:txBody>
      </p:sp>
      <p:sp>
        <p:nvSpPr>
          <p:cNvPr id="3" name="Content Placeholder 2">
            <a:extLst>
              <a:ext uri="{FF2B5EF4-FFF2-40B4-BE49-F238E27FC236}">
                <a16:creationId xmlns:a16="http://schemas.microsoft.com/office/drawing/2014/main" id="{6B5A19F6-F634-4BFB-8069-AFC1D21CC869}"/>
              </a:ext>
            </a:extLst>
          </p:cNvPr>
          <p:cNvSpPr>
            <a:spLocks noGrp="1"/>
          </p:cNvSpPr>
          <p:nvPr>
            <p:ph idx="1"/>
          </p:nvPr>
        </p:nvSpPr>
        <p:spPr>
          <a:xfrm>
            <a:off x="6631618" y="1845734"/>
            <a:ext cx="4524061" cy="4023360"/>
          </a:xfrm>
        </p:spPr>
        <p:txBody>
          <a:bodyPr>
            <a:normAutofit/>
          </a:bodyPr>
          <a:lstStyle/>
          <a:p>
            <a:r>
              <a:rPr lang="en-US" sz="2800" dirty="0"/>
              <a:t>Thanks for all the support and participation we had in 2018</a:t>
            </a:r>
          </a:p>
          <a:p>
            <a:r>
              <a:rPr lang="en-US" sz="2800" dirty="0"/>
              <a:t>Looking forward to an even greater 2019!</a:t>
            </a:r>
          </a:p>
          <a:p>
            <a:endParaRPr lang="en-US" sz="2800" dirty="0"/>
          </a:p>
        </p:txBody>
      </p:sp>
      <p:pic>
        <p:nvPicPr>
          <p:cNvPr id="5" name="Picture 4">
            <a:extLst>
              <a:ext uri="{FF2B5EF4-FFF2-40B4-BE49-F238E27FC236}">
                <a16:creationId xmlns:a16="http://schemas.microsoft.com/office/drawing/2014/main" id="{DCE13027-ACC0-4AC3-AA7D-EC1F6B67C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155758"/>
            <a:ext cx="5169994" cy="3576349"/>
          </a:xfrm>
          <a:prstGeom prst="rect">
            <a:avLst/>
          </a:prstGeom>
        </p:spPr>
      </p:pic>
    </p:spTree>
    <p:extLst>
      <p:ext uri="{BB962C8B-B14F-4D97-AF65-F5344CB8AC3E}">
        <p14:creationId xmlns:p14="http://schemas.microsoft.com/office/powerpoint/2010/main" val="276704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0228-B39C-4E22-A77A-4AF41C422586}"/>
              </a:ext>
            </a:extLst>
          </p:cNvPr>
          <p:cNvSpPr>
            <a:spLocks noGrp="1"/>
          </p:cNvSpPr>
          <p:nvPr>
            <p:ph type="title"/>
          </p:nvPr>
        </p:nvSpPr>
        <p:spPr/>
        <p:txBody>
          <a:bodyPr/>
          <a:lstStyle/>
          <a:p>
            <a:r>
              <a:rPr lang="en-US" dirty="0"/>
              <a:t>CARS Mission Statement</a:t>
            </a:r>
          </a:p>
        </p:txBody>
      </p:sp>
      <p:sp>
        <p:nvSpPr>
          <p:cNvPr id="5" name="TextBox 4">
            <a:extLst>
              <a:ext uri="{FF2B5EF4-FFF2-40B4-BE49-F238E27FC236}">
                <a16:creationId xmlns:a16="http://schemas.microsoft.com/office/drawing/2014/main" id="{0C7382A5-DC02-49F7-B285-7530324241A4}"/>
              </a:ext>
            </a:extLst>
          </p:cNvPr>
          <p:cNvSpPr txBox="1"/>
          <p:nvPr/>
        </p:nvSpPr>
        <p:spPr>
          <a:xfrm>
            <a:off x="1171852" y="2006352"/>
            <a:ext cx="9286043" cy="2246769"/>
          </a:xfrm>
          <a:prstGeom prst="rect">
            <a:avLst/>
          </a:prstGeom>
          <a:noFill/>
        </p:spPr>
        <p:txBody>
          <a:bodyPr wrap="square" rtlCol="0">
            <a:spAutoFit/>
          </a:bodyPr>
          <a:lstStyle/>
          <a:p>
            <a:r>
              <a:rPr lang="en-US" sz="2800" dirty="0"/>
              <a:t>The mission of the Cherokee Amateur Radio Society is to promote the hobby of amateur radio to the Cherokee County residents and surrounding communities. It primarily serves to provide education, FCC testing, public service, and fellowship to people with the common interest of amateur radio.</a:t>
            </a:r>
          </a:p>
        </p:txBody>
      </p:sp>
    </p:spTree>
    <p:extLst>
      <p:ext uri="{BB962C8B-B14F-4D97-AF65-F5344CB8AC3E}">
        <p14:creationId xmlns:p14="http://schemas.microsoft.com/office/powerpoint/2010/main" val="66376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4B01-56A2-408D-923B-8AD40CD9139C}"/>
              </a:ext>
            </a:extLst>
          </p:cNvPr>
          <p:cNvSpPr>
            <a:spLocks noGrp="1"/>
          </p:cNvSpPr>
          <p:nvPr>
            <p:ph type="title"/>
          </p:nvPr>
        </p:nvSpPr>
        <p:spPr/>
        <p:txBody>
          <a:bodyPr/>
          <a:lstStyle/>
          <a:p>
            <a:r>
              <a:rPr lang="en-US" dirty="0"/>
              <a:t>Major Club Activities</a:t>
            </a:r>
          </a:p>
        </p:txBody>
      </p:sp>
      <p:graphicFrame>
        <p:nvGraphicFramePr>
          <p:cNvPr id="4" name="Content Placeholder 3">
            <a:extLst>
              <a:ext uri="{FF2B5EF4-FFF2-40B4-BE49-F238E27FC236}">
                <a16:creationId xmlns:a16="http://schemas.microsoft.com/office/drawing/2014/main" id="{2AFF3B43-940F-43D5-AD10-F635F65FA969}"/>
              </a:ext>
            </a:extLst>
          </p:cNvPr>
          <p:cNvGraphicFramePr>
            <a:graphicFrameLocks noGrp="1"/>
          </p:cNvGraphicFramePr>
          <p:nvPr>
            <p:ph idx="1"/>
            <p:extLst>
              <p:ext uri="{D42A27DB-BD31-4B8C-83A1-F6EECF244321}">
                <p14:modId xmlns:p14="http://schemas.microsoft.com/office/powerpoint/2010/main" val="2772760088"/>
              </p:ext>
            </p:extLst>
          </p:nvPr>
        </p:nvGraphicFramePr>
        <p:xfrm>
          <a:off x="1227176" y="1840839"/>
          <a:ext cx="9014104" cy="4343235"/>
        </p:xfrm>
        <a:graphic>
          <a:graphicData uri="http://schemas.openxmlformats.org/drawingml/2006/table">
            <a:tbl>
              <a:tblPr firstRow="1" firstCol="1" bandRow="1">
                <a:tableStyleId>{5C22544A-7EE6-4342-B048-85BDC9FD1C3A}</a:tableStyleId>
              </a:tblPr>
              <a:tblGrid>
                <a:gridCol w="4507052">
                  <a:extLst>
                    <a:ext uri="{9D8B030D-6E8A-4147-A177-3AD203B41FA5}">
                      <a16:colId xmlns:a16="http://schemas.microsoft.com/office/drawing/2014/main" val="3723642254"/>
                    </a:ext>
                  </a:extLst>
                </a:gridCol>
                <a:gridCol w="4507052">
                  <a:extLst>
                    <a:ext uri="{9D8B030D-6E8A-4147-A177-3AD203B41FA5}">
                      <a16:colId xmlns:a16="http://schemas.microsoft.com/office/drawing/2014/main" val="1328329975"/>
                    </a:ext>
                  </a:extLst>
                </a:gridCol>
              </a:tblGrid>
              <a:tr h="334095">
                <a:tc>
                  <a:txBody>
                    <a:bodyPr/>
                    <a:lstStyle/>
                    <a:p>
                      <a:pPr marL="0" marR="0">
                        <a:lnSpc>
                          <a:spcPct val="107000"/>
                        </a:lnSpc>
                        <a:spcBef>
                          <a:spcPts val="0"/>
                        </a:spcBef>
                        <a:spcAft>
                          <a:spcPts val="0"/>
                        </a:spcAft>
                      </a:pPr>
                      <a:r>
                        <a:rPr lang="en-US" sz="1800" dirty="0">
                          <a:effectLst/>
                        </a:rPr>
                        <a:t>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Time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154707"/>
                  </a:ext>
                </a:extLst>
              </a:tr>
              <a:tr h="334095">
                <a:tc>
                  <a:txBody>
                    <a:bodyPr/>
                    <a:lstStyle/>
                    <a:p>
                      <a:pPr marL="0" marR="0">
                        <a:lnSpc>
                          <a:spcPct val="107000"/>
                        </a:lnSpc>
                        <a:spcBef>
                          <a:spcPts val="0"/>
                        </a:spcBef>
                        <a:spcAft>
                          <a:spcPts val="0"/>
                        </a:spcAft>
                      </a:pPr>
                      <a:r>
                        <a:rPr lang="en-US" sz="1800" dirty="0">
                          <a:effectLst/>
                        </a:rPr>
                        <a:t>Monthly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Second Saturday of every month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9785428"/>
                  </a:ext>
                </a:extLst>
              </a:tr>
              <a:tr h="334095">
                <a:tc>
                  <a:txBody>
                    <a:bodyPr/>
                    <a:lstStyle/>
                    <a:p>
                      <a:pPr marL="0" marR="0">
                        <a:lnSpc>
                          <a:spcPct val="107000"/>
                        </a:lnSpc>
                        <a:spcBef>
                          <a:spcPts val="0"/>
                        </a:spcBef>
                        <a:spcAft>
                          <a:spcPts val="0"/>
                        </a:spcAft>
                      </a:pPr>
                      <a:r>
                        <a:rPr lang="en-US" sz="1800">
                          <a:effectLst/>
                        </a:rPr>
                        <a:t>Weekly 2m Nets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Each week at 8:00PM on 145.270 MHz FM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0802670"/>
                  </a:ext>
                </a:extLst>
              </a:tr>
              <a:tr h="334095">
                <a:tc>
                  <a:txBody>
                    <a:bodyPr/>
                    <a:lstStyle/>
                    <a:p>
                      <a:pPr marL="0" marR="0">
                        <a:lnSpc>
                          <a:spcPct val="107000"/>
                        </a:lnSpc>
                        <a:spcBef>
                          <a:spcPts val="0"/>
                        </a:spcBef>
                        <a:spcAft>
                          <a:spcPts val="0"/>
                        </a:spcAft>
                      </a:pPr>
                      <a:r>
                        <a:rPr lang="en-US" sz="1800">
                          <a:effectLst/>
                        </a:rPr>
                        <a:t>Technical Programs &amp; Presentations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Each monthly meeting, topics vary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01333"/>
                  </a:ext>
                </a:extLst>
              </a:tr>
              <a:tr h="334095">
                <a:tc>
                  <a:txBody>
                    <a:bodyPr/>
                    <a:lstStyle/>
                    <a:p>
                      <a:pPr marL="0" marR="0">
                        <a:lnSpc>
                          <a:spcPct val="107000"/>
                        </a:lnSpc>
                        <a:spcBef>
                          <a:spcPts val="0"/>
                        </a:spcBef>
                        <a:spcAft>
                          <a:spcPts val="0"/>
                        </a:spcAft>
                      </a:pPr>
                      <a:r>
                        <a:rPr lang="en-US" sz="1800">
                          <a:effectLst/>
                        </a:rPr>
                        <a:t>FCC License Testing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Each month at 2PM at club meeting location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3487345"/>
                  </a:ext>
                </a:extLst>
              </a:tr>
              <a:tr h="334095">
                <a:tc>
                  <a:txBody>
                    <a:bodyPr/>
                    <a:lstStyle/>
                    <a:p>
                      <a:pPr marL="0" marR="0">
                        <a:lnSpc>
                          <a:spcPct val="107000"/>
                        </a:lnSpc>
                        <a:spcBef>
                          <a:spcPts val="0"/>
                        </a:spcBef>
                        <a:spcAft>
                          <a:spcPts val="0"/>
                        </a:spcAft>
                      </a:pPr>
                      <a:r>
                        <a:rPr lang="en-US" sz="1800" dirty="0">
                          <a:effectLst/>
                        </a:rPr>
                        <a:t>Ham Cram(s)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Periodically, one scheduled for Feb,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8564589"/>
                  </a:ext>
                </a:extLst>
              </a:tr>
              <a:tr h="334095">
                <a:tc>
                  <a:txBody>
                    <a:bodyPr/>
                    <a:lstStyle/>
                    <a:p>
                      <a:pPr marL="0" marR="0">
                        <a:lnSpc>
                          <a:spcPct val="107000"/>
                        </a:lnSpc>
                        <a:spcBef>
                          <a:spcPts val="0"/>
                        </a:spcBef>
                        <a:spcAft>
                          <a:spcPts val="0"/>
                        </a:spcAft>
                      </a:pPr>
                      <a:r>
                        <a:rPr lang="en-US" sz="1800">
                          <a:effectLst/>
                        </a:rPr>
                        <a:t>Georgia Death Race – Public Service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Needed</a:t>
                      </a:r>
                    </a:p>
                  </a:txBody>
                  <a:tcPr marL="68580" marR="68580" marT="0" marB="0"/>
                </a:tc>
                <a:extLst>
                  <a:ext uri="{0D108BD9-81ED-4DB2-BD59-A6C34878D82A}">
                    <a16:rowId xmlns:a16="http://schemas.microsoft.com/office/drawing/2014/main" val="1618851997"/>
                  </a:ext>
                </a:extLst>
              </a:tr>
              <a:tr h="334095">
                <a:tc>
                  <a:txBody>
                    <a:bodyPr/>
                    <a:lstStyle/>
                    <a:p>
                      <a:pPr marL="0" marR="0">
                        <a:lnSpc>
                          <a:spcPct val="107000"/>
                        </a:lnSpc>
                        <a:spcBef>
                          <a:spcPts val="0"/>
                        </a:spcBef>
                        <a:spcAft>
                          <a:spcPts val="0"/>
                        </a:spcAft>
                      </a:pPr>
                      <a:r>
                        <a:rPr lang="en-US" sz="1800">
                          <a:effectLst/>
                        </a:rPr>
                        <a:t>ARRL Field Day 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June 23-24, 2018 ,  June 22-23, 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070590"/>
                  </a:ext>
                </a:extLst>
              </a:tr>
              <a:tr h="334095">
                <a:tc>
                  <a:txBody>
                    <a:bodyPr/>
                    <a:lstStyle/>
                    <a:p>
                      <a:pPr marL="0" marR="0">
                        <a:lnSpc>
                          <a:spcPct val="107000"/>
                        </a:lnSpc>
                        <a:spcBef>
                          <a:spcPts val="0"/>
                        </a:spcBef>
                        <a:spcAft>
                          <a:spcPts val="0"/>
                        </a:spcAft>
                      </a:pPr>
                      <a:r>
                        <a:rPr lang="en-US" sz="1800" dirty="0">
                          <a:effectLst/>
                        </a:rPr>
                        <a:t>Boy Scouts of America - JOTA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October 19-21,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64571"/>
                  </a:ext>
                </a:extLst>
              </a:tr>
              <a:tr h="334095">
                <a:tc>
                  <a:txBody>
                    <a:bodyPr/>
                    <a:lstStyle/>
                    <a:p>
                      <a:pPr marL="0" marR="0">
                        <a:lnSpc>
                          <a:spcPct val="107000"/>
                        </a:lnSpc>
                        <a:spcBef>
                          <a:spcPts val="0"/>
                        </a:spcBef>
                        <a:spcAft>
                          <a:spcPts val="0"/>
                        </a:spcAft>
                      </a:pPr>
                      <a:r>
                        <a:rPr lang="en-US" sz="1800">
                          <a:effectLst/>
                        </a:rPr>
                        <a:t>Elmers (ie Mentors for help new Hams)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As needed, volunteers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575703"/>
                  </a:ext>
                </a:extLst>
              </a:tr>
              <a:tr h="334095">
                <a:tc>
                  <a:txBody>
                    <a:bodyPr/>
                    <a:lstStyle/>
                    <a:p>
                      <a:pPr marL="0" marR="0">
                        <a:lnSpc>
                          <a:spcPct val="107000"/>
                        </a:lnSpc>
                        <a:spcBef>
                          <a:spcPts val="0"/>
                        </a:spcBef>
                        <a:spcAft>
                          <a:spcPts val="0"/>
                        </a:spcAft>
                      </a:pPr>
                      <a:r>
                        <a:rPr lang="en-US" sz="1800">
                          <a:effectLst/>
                        </a:rPr>
                        <a:t>Repeater maintenance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As needed, volunteers needed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8466911"/>
                  </a:ext>
                </a:extLst>
              </a:tr>
              <a:tr h="334095">
                <a:tc>
                  <a:txBody>
                    <a:bodyPr/>
                    <a:lstStyle/>
                    <a:p>
                      <a:pPr marL="0" marR="0">
                        <a:lnSpc>
                          <a:spcPct val="107000"/>
                        </a:lnSpc>
                        <a:spcBef>
                          <a:spcPts val="0"/>
                        </a:spcBef>
                        <a:spcAft>
                          <a:spcPts val="0"/>
                        </a:spcAft>
                      </a:pPr>
                      <a:r>
                        <a:rPr lang="en-US" sz="1800">
                          <a:effectLst/>
                        </a:rPr>
                        <a:t>Project Building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As needed. Offered to those DIY minded hams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0506286"/>
                  </a:ext>
                </a:extLst>
              </a:tr>
              <a:tr h="334095">
                <a:tc>
                  <a:txBody>
                    <a:bodyPr/>
                    <a:lstStyle/>
                    <a:p>
                      <a:pPr marL="0" marR="0">
                        <a:lnSpc>
                          <a:spcPct val="107000"/>
                        </a:lnSpc>
                        <a:spcBef>
                          <a:spcPts val="0"/>
                        </a:spcBef>
                        <a:spcAft>
                          <a:spcPts val="0"/>
                        </a:spcAft>
                      </a:pPr>
                      <a:r>
                        <a:rPr lang="en-US" sz="1800">
                          <a:effectLst/>
                        </a:rPr>
                        <a:t>WWW and Internet Presence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Committee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0686690"/>
                  </a:ext>
                </a:extLst>
              </a:tr>
            </a:tbl>
          </a:graphicData>
        </a:graphic>
      </p:graphicFrame>
      <p:sp>
        <p:nvSpPr>
          <p:cNvPr id="5" name="Rectangle 1">
            <a:extLst>
              <a:ext uri="{FF2B5EF4-FFF2-40B4-BE49-F238E27FC236}">
                <a16:creationId xmlns:a16="http://schemas.microsoft.com/office/drawing/2014/main" id="{830A2BEA-EFF3-4C2B-9392-EA8D5D48B036}"/>
              </a:ext>
            </a:extLst>
          </p:cNvPr>
          <p:cNvSpPr>
            <a:spLocks noChangeArrowheads="1"/>
          </p:cNvSpPr>
          <p:nvPr/>
        </p:nvSpPr>
        <p:spPr bwMode="auto">
          <a:xfrm>
            <a:off x="-1902929" y="-780348"/>
            <a:ext cx="16857872" cy="89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12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7A16-B5E6-40A1-859A-C8C7EFA5FAFA}"/>
              </a:ext>
            </a:extLst>
          </p:cNvPr>
          <p:cNvSpPr>
            <a:spLocks noGrp="1"/>
          </p:cNvSpPr>
          <p:nvPr>
            <p:ph type="title"/>
          </p:nvPr>
        </p:nvSpPr>
        <p:spPr>
          <a:xfrm>
            <a:off x="1097280" y="623955"/>
            <a:ext cx="10058400" cy="894127"/>
          </a:xfrm>
        </p:spPr>
        <p:txBody>
          <a:bodyPr>
            <a:normAutofit fontScale="90000"/>
          </a:bodyPr>
          <a:lstStyle/>
          <a:p>
            <a:r>
              <a:rPr lang="en-US" sz="4400" dirty="0"/>
              <a:t>Focus on Education thru Shared Knowledge</a:t>
            </a:r>
            <a:br>
              <a:rPr lang="en-US" sz="4400" dirty="0"/>
            </a:br>
            <a:r>
              <a:rPr lang="en-US" sz="4400" dirty="0"/>
              <a:t>Four Major Areas </a:t>
            </a:r>
          </a:p>
        </p:txBody>
      </p:sp>
      <p:sp>
        <p:nvSpPr>
          <p:cNvPr id="3" name="Content Placeholder 2">
            <a:extLst>
              <a:ext uri="{FF2B5EF4-FFF2-40B4-BE49-F238E27FC236}">
                <a16:creationId xmlns:a16="http://schemas.microsoft.com/office/drawing/2014/main" id="{BBAAD229-07D9-4382-863A-D3E14FB14C9B}"/>
              </a:ext>
            </a:extLst>
          </p:cNvPr>
          <p:cNvSpPr>
            <a:spLocks noGrp="1"/>
          </p:cNvSpPr>
          <p:nvPr>
            <p:ph sz="half" idx="1"/>
          </p:nvPr>
        </p:nvSpPr>
        <p:spPr>
          <a:xfrm>
            <a:off x="1097279" y="1845734"/>
            <a:ext cx="4937760" cy="4023360"/>
          </a:xfrm>
        </p:spPr>
        <p:txBody>
          <a:bodyPr>
            <a:normAutofit fontScale="92500" lnSpcReduction="20000"/>
          </a:bodyPr>
          <a:lstStyle/>
          <a:p>
            <a:pPr lvl="0"/>
            <a:r>
              <a:rPr lang="en-US" dirty="0"/>
              <a:t>Operators</a:t>
            </a:r>
          </a:p>
          <a:p>
            <a:pPr lvl="1"/>
            <a:r>
              <a:rPr lang="en-US" dirty="0"/>
              <a:t>Contesting</a:t>
            </a:r>
          </a:p>
          <a:p>
            <a:pPr lvl="2"/>
            <a:r>
              <a:rPr lang="en-US" sz="1600" dirty="0"/>
              <a:t>Focus on achievements like WAS, WAC, </a:t>
            </a:r>
            <a:r>
              <a:rPr lang="en-US" sz="1600" dirty="0" err="1"/>
              <a:t>etc</a:t>
            </a:r>
            <a:endParaRPr lang="en-US" sz="1600" dirty="0"/>
          </a:p>
          <a:p>
            <a:pPr lvl="1"/>
            <a:r>
              <a:rPr lang="en-US" dirty="0"/>
              <a:t>Exploring other modes – CW, RTTY, Digital – FSK PSK, JT-65, JT-9, </a:t>
            </a:r>
            <a:r>
              <a:rPr lang="en-US" dirty="0" err="1"/>
              <a:t>etc</a:t>
            </a:r>
            <a:endParaRPr lang="en-US" dirty="0"/>
          </a:p>
          <a:p>
            <a:pPr lvl="1"/>
            <a:r>
              <a:rPr lang="en-US" dirty="0"/>
              <a:t>QRP operating – often outdoors</a:t>
            </a:r>
          </a:p>
          <a:p>
            <a:pPr lvl="1"/>
            <a:r>
              <a:rPr lang="en-US" dirty="0"/>
              <a:t>SOTA or similar outdoors operating</a:t>
            </a:r>
          </a:p>
          <a:p>
            <a:pPr lvl="1"/>
            <a:r>
              <a:rPr lang="en-US" dirty="0"/>
              <a:t>Field Day</a:t>
            </a:r>
          </a:p>
          <a:p>
            <a:pPr lvl="1"/>
            <a:r>
              <a:rPr lang="en-US" dirty="0"/>
              <a:t>DMR and Hotspots</a:t>
            </a:r>
          </a:p>
          <a:p>
            <a:pPr lvl="0"/>
            <a:r>
              <a:rPr lang="en-US" dirty="0"/>
              <a:t>EMCOMM</a:t>
            </a:r>
          </a:p>
          <a:p>
            <a:pPr lvl="1"/>
            <a:r>
              <a:rPr lang="en-US" dirty="0"/>
              <a:t>ARES </a:t>
            </a:r>
          </a:p>
          <a:p>
            <a:pPr lvl="1"/>
            <a:r>
              <a:rPr lang="en-US" dirty="0"/>
              <a:t>Public Service</a:t>
            </a:r>
          </a:p>
          <a:p>
            <a:pPr lvl="1"/>
            <a:r>
              <a:rPr lang="en-US" dirty="0"/>
              <a:t>Go Boxes , design and construction</a:t>
            </a:r>
          </a:p>
          <a:p>
            <a:pPr lvl="1"/>
            <a:r>
              <a:rPr lang="en-US" dirty="0"/>
              <a:t>Repeaters</a:t>
            </a:r>
          </a:p>
          <a:p>
            <a:endParaRPr lang="en-US" dirty="0"/>
          </a:p>
        </p:txBody>
      </p:sp>
      <p:sp>
        <p:nvSpPr>
          <p:cNvPr id="4" name="Content Placeholder 3">
            <a:extLst>
              <a:ext uri="{FF2B5EF4-FFF2-40B4-BE49-F238E27FC236}">
                <a16:creationId xmlns:a16="http://schemas.microsoft.com/office/drawing/2014/main" id="{C6BEDEF9-180E-42B0-BFE5-0EBB393A5C64}"/>
              </a:ext>
            </a:extLst>
          </p:cNvPr>
          <p:cNvSpPr>
            <a:spLocks noGrp="1"/>
          </p:cNvSpPr>
          <p:nvPr>
            <p:ph sz="half" idx="2"/>
          </p:nvPr>
        </p:nvSpPr>
        <p:spPr/>
        <p:txBody>
          <a:bodyPr>
            <a:normAutofit fontScale="92500" lnSpcReduction="20000"/>
          </a:bodyPr>
          <a:lstStyle/>
          <a:p>
            <a:pPr lvl="0"/>
            <a:r>
              <a:rPr lang="en-US" dirty="0"/>
              <a:t>Builders &amp; Experimenters</a:t>
            </a:r>
          </a:p>
          <a:p>
            <a:pPr lvl="1"/>
            <a:r>
              <a:rPr lang="en-US" dirty="0"/>
              <a:t>Building your own equipment</a:t>
            </a:r>
          </a:p>
          <a:p>
            <a:pPr lvl="1"/>
            <a:r>
              <a:rPr lang="en-US" dirty="0"/>
              <a:t>Electronics experimentation</a:t>
            </a:r>
          </a:p>
          <a:p>
            <a:pPr lvl="1"/>
            <a:r>
              <a:rPr lang="en-US" dirty="0"/>
              <a:t>Antenna design and construction</a:t>
            </a:r>
          </a:p>
          <a:p>
            <a:pPr lvl="1"/>
            <a:r>
              <a:rPr lang="en-US" dirty="0"/>
              <a:t>Many more possibilities with kits and DIY</a:t>
            </a:r>
          </a:p>
          <a:p>
            <a:pPr lvl="0"/>
            <a:r>
              <a:rPr lang="en-US" dirty="0"/>
              <a:t>Extending the hobby</a:t>
            </a:r>
          </a:p>
          <a:p>
            <a:pPr lvl="1"/>
            <a:r>
              <a:rPr lang="en-US" dirty="0"/>
              <a:t>APRS</a:t>
            </a:r>
          </a:p>
          <a:p>
            <a:pPr lvl="1"/>
            <a:r>
              <a:rPr lang="en-US" dirty="0"/>
              <a:t>Direction finding</a:t>
            </a:r>
          </a:p>
          <a:p>
            <a:pPr lvl="1"/>
            <a:r>
              <a:rPr lang="en-US" dirty="0"/>
              <a:t>Maker fairs</a:t>
            </a:r>
          </a:p>
          <a:p>
            <a:pPr lvl="1"/>
            <a:r>
              <a:rPr lang="en-US" dirty="0"/>
              <a:t>STEM program volunteer work</a:t>
            </a:r>
          </a:p>
          <a:p>
            <a:pPr lvl="1"/>
            <a:r>
              <a:rPr lang="en-US" dirty="0"/>
              <a:t>Drones</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99" y="2532668"/>
            <a:ext cx="345772" cy="35407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99" y="2943214"/>
            <a:ext cx="345772" cy="35407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99" y="3214390"/>
            <a:ext cx="345772" cy="354070"/>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99" y="3447901"/>
            <a:ext cx="345772" cy="354070"/>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797" y="4308747"/>
            <a:ext cx="345772" cy="35407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920" y="2069960"/>
            <a:ext cx="345772" cy="35407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920" y="2649488"/>
            <a:ext cx="345772" cy="354070"/>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499" y="3680379"/>
            <a:ext cx="345772" cy="354070"/>
          </a:xfrm>
          <a:prstGeom prst="rect">
            <a:avLst/>
          </a:prstGeom>
        </p:spPr>
      </p:pic>
      <p:pic>
        <p:nvPicPr>
          <p:cNvPr id="14" name="Picture 13">
            <a:extLst>
              <a:ext uri="{FF2B5EF4-FFF2-40B4-BE49-F238E27FC236}">
                <a16:creationId xmlns:a16="http://schemas.microsoft.com/office/drawing/2014/main" id="{05209138-8067-4ACA-BF9B-390376FB33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521" y="3629641"/>
            <a:ext cx="345772" cy="354070"/>
          </a:xfrm>
          <a:prstGeom prst="rect">
            <a:avLst/>
          </a:prstGeom>
        </p:spPr>
      </p:pic>
    </p:spTree>
    <p:extLst>
      <p:ext uri="{BB962C8B-B14F-4D97-AF65-F5344CB8AC3E}">
        <p14:creationId xmlns:p14="http://schemas.microsoft.com/office/powerpoint/2010/main" val="193258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is Ham Radio going today?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344571129"/>
              </p:ext>
            </p:extLst>
          </p:nvPr>
        </p:nvGraphicFramePr>
        <p:xfrm>
          <a:off x="608708" y="1754823"/>
          <a:ext cx="3032910" cy="4079240"/>
        </p:xfrm>
        <a:graphic>
          <a:graphicData uri="http://schemas.openxmlformats.org/drawingml/2006/table">
            <a:tbl>
              <a:tblPr firstRow="1" bandRow="1">
                <a:tableStyleId>{5C22544A-7EE6-4342-B048-85BDC9FD1C3A}</a:tableStyleId>
              </a:tblPr>
              <a:tblGrid>
                <a:gridCol w="2012251">
                  <a:extLst>
                    <a:ext uri="{9D8B030D-6E8A-4147-A177-3AD203B41FA5}">
                      <a16:colId xmlns:a16="http://schemas.microsoft.com/office/drawing/2014/main" val="20000"/>
                    </a:ext>
                  </a:extLst>
                </a:gridCol>
                <a:gridCol w="1020659">
                  <a:extLst>
                    <a:ext uri="{9D8B030D-6E8A-4147-A177-3AD203B41FA5}">
                      <a16:colId xmlns:a16="http://schemas.microsoft.com/office/drawing/2014/main" val="20001"/>
                    </a:ext>
                  </a:extLst>
                </a:gridCol>
              </a:tblGrid>
              <a:tr h="370840">
                <a:tc>
                  <a:txBody>
                    <a:bodyPr/>
                    <a:lstStyle/>
                    <a:p>
                      <a:r>
                        <a:rPr lang="en-US" dirty="0"/>
                        <a:t>Activity</a:t>
                      </a:r>
                    </a:p>
                  </a:txBody>
                  <a:tcPr/>
                </a:tc>
                <a:tc>
                  <a:txBody>
                    <a:bodyPr/>
                    <a:lstStyle/>
                    <a:p>
                      <a:r>
                        <a:rPr lang="en-US" dirty="0"/>
                        <a:t>Trend</a:t>
                      </a:r>
                    </a:p>
                  </a:txBody>
                  <a:tcPr/>
                </a:tc>
                <a:extLst>
                  <a:ext uri="{0D108BD9-81ED-4DB2-BD59-A6C34878D82A}">
                    <a16:rowId xmlns:a16="http://schemas.microsoft.com/office/drawing/2014/main" val="10000"/>
                  </a:ext>
                </a:extLst>
              </a:tr>
              <a:tr h="370840">
                <a:tc>
                  <a:txBody>
                    <a:bodyPr/>
                    <a:lstStyle/>
                    <a:p>
                      <a:r>
                        <a:rPr lang="en-US" dirty="0" err="1"/>
                        <a:t>Hamfests</a:t>
                      </a:r>
                      <a:endParaRPr lang="en-US" dirty="0"/>
                    </a:p>
                  </a:txBody>
                  <a:tcPr/>
                </a:tc>
                <a:tc>
                  <a:txBody>
                    <a:bodyPr/>
                    <a:lstStyle/>
                    <a:p>
                      <a:pPr algn="ct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dirty="0"/>
                        <a:t>Field</a:t>
                      </a:r>
                      <a:r>
                        <a:rPr lang="en-US" baseline="0" dirty="0"/>
                        <a:t> Day</a:t>
                      </a:r>
                      <a:endParaRPr lang="en-US" dirty="0"/>
                    </a:p>
                  </a:txBody>
                  <a:tcPr/>
                </a:tc>
                <a:tc>
                  <a:txBody>
                    <a:bodyPr/>
                    <a:lstStyle/>
                    <a:p>
                      <a:pPr algn="ct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2"/>
                  </a:ext>
                </a:extLst>
              </a:tr>
              <a:tr h="370840">
                <a:tc>
                  <a:txBody>
                    <a:bodyPr/>
                    <a:lstStyle/>
                    <a:p>
                      <a:r>
                        <a:rPr lang="en-US" dirty="0"/>
                        <a:t>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3"/>
                  </a:ext>
                </a:extLst>
              </a:tr>
              <a:tr h="370840">
                <a:tc>
                  <a:txBody>
                    <a:bodyPr/>
                    <a:lstStyle/>
                    <a:p>
                      <a:r>
                        <a:rPr lang="en-US" dirty="0"/>
                        <a:t>DIY/</a:t>
                      </a:r>
                      <a:r>
                        <a:rPr lang="en-US" dirty="0" err="1"/>
                        <a:t>Homebrewing</a:t>
                      </a:r>
                      <a:endParaRPr lang="en-US" dirty="0"/>
                    </a:p>
                  </a:txBody>
                  <a:tcPr/>
                </a:tc>
                <a:tc>
                  <a:txBody>
                    <a:bodyPr/>
                    <a:lstStyle/>
                    <a:p>
                      <a:pPr algn="ct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04"/>
                  </a:ext>
                </a:extLst>
              </a:tr>
              <a:tr h="370840">
                <a:tc>
                  <a:txBody>
                    <a:bodyPr/>
                    <a:lstStyle/>
                    <a:p>
                      <a:r>
                        <a:rPr lang="en-US" dirty="0" err="1"/>
                        <a:t>Elmering</a:t>
                      </a:r>
                      <a:endParaRPr lang="en-US" dirty="0"/>
                    </a:p>
                  </a:txBody>
                  <a:tcPr/>
                </a:tc>
                <a:tc>
                  <a:txBody>
                    <a:bodyPr/>
                    <a:lstStyle/>
                    <a:p>
                      <a:pPr algn="ct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dirty="0"/>
                        <a:t>School Involvement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06"/>
                  </a:ext>
                </a:extLst>
              </a:tr>
              <a:tr h="370840">
                <a:tc>
                  <a:txBody>
                    <a:bodyPr/>
                    <a:lstStyle/>
                    <a:p>
                      <a:r>
                        <a:rPr lang="en-US" dirty="0"/>
                        <a:t>ARES/EMCOMM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07"/>
                  </a:ext>
                </a:extLst>
              </a:tr>
              <a:tr h="370840">
                <a:tc>
                  <a:txBody>
                    <a:bodyPr/>
                    <a:lstStyle/>
                    <a:p>
                      <a:r>
                        <a:rPr lang="en-US" dirty="0" err="1"/>
                        <a:t>Preppers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08"/>
                  </a:ext>
                </a:extLst>
              </a:tr>
              <a:tr h="370840">
                <a:tc>
                  <a:txBody>
                    <a:bodyPr/>
                    <a:lstStyle/>
                    <a:p>
                      <a:r>
                        <a:rPr lang="en-US" dirty="0"/>
                        <a:t>SOTA/ Portable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09"/>
                  </a:ext>
                </a:extLst>
              </a:tr>
              <a:tr h="370840">
                <a:tc>
                  <a:txBody>
                    <a:bodyPr/>
                    <a:lstStyle/>
                    <a:p>
                      <a:r>
                        <a:rPr lang="en-US" dirty="0"/>
                        <a:t>Drones</a:t>
                      </a:r>
                      <a:r>
                        <a:rPr lang="en-US" baseline="0" dirty="0"/>
                        <a:t> &amp; other RC</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solidFill>
                          <a:srgbClr val="00B050"/>
                        </a:solidFill>
                      </a:endParaRPr>
                    </a:p>
                  </a:txBody>
                  <a:tcPr/>
                </a:tc>
                <a:extLst>
                  <a:ext uri="{0D108BD9-81ED-4DB2-BD59-A6C34878D82A}">
                    <a16:rowId xmlns:a16="http://schemas.microsoft.com/office/drawing/2014/main" val="10010"/>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963678567"/>
              </p:ext>
            </p:extLst>
          </p:nvPr>
        </p:nvGraphicFramePr>
        <p:xfrm>
          <a:off x="3937263" y="1736355"/>
          <a:ext cx="2875519" cy="3337560"/>
        </p:xfrm>
        <a:graphic>
          <a:graphicData uri="http://schemas.openxmlformats.org/drawingml/2006/table">
            <a:tbl>
              <a:tblPr firstRow="1" bandRow="1">
                <a:tableStyleId>{5C22544A-7EE6-4342-B048-85BDC9FD1C3A}</a:tableStyleId>
              </a:tblPr>
              <a:tblGrid>
                <a:gridCol w="1850588">
                  <a:extLst>
                    <a:ext uri="{9D8B030D-6E8A-4147-A177-3AD203B41FA5}">
                      <a16:colId xmlns:a16="http://schemas.microsoft.com/office/drawing/2014/main" val="20000"/>
                    </a:ext>
                  </a:extLst>
                </a:gridCol>
                <a:gridCol w="1024931">
                  <a:extLst>
                    <a:ext uri="{9D8B030D-6E8A-4147-A177-3AD203B41FA5}">
                      <a16:colId xmlns:a16="http://schemas.microsoft.com/office/drawing/2014/main" val="20001"/>
                    </a:ext>
                  </a:extLst>
                </a:gridCol>
              </a:tblGrid>
              <a:tr h="370840">
                <a:tc>
                  <a:txBody>
                    <a:bodyPr/>
                    <a:lstStyle/>
                    <a:p>
                      <a:r>
                        <a:rPr lang="en-US" dirty="0"/>
                        <a:t>Operating</a:t>
                      </a:r>
                    </a:p>
                  </a:txBody>
                  <a:tcPr/>
                </a:tc>
                <a:tc>
                  <a:txBody>
                    <a:bodyPr/>
                    <a:lstStyle/>
                    <a:p>
                      <a:r>
                        <a:rPr lang="en-US" dirty="0"/>
                        <a:t>Trend</a:t>
                      </a:r>
                    </a:p>
                  </a:txBody>
                  <a:tcPr/>
                </a:tc>
                <a:extLst>
                  <a:ext uri="{0D108BD9-81ED-4DB2-BD59-A6C34878D82A}">
                    <a16:rowId xmlns:a16="http://schemas.microsoft.com/office/drawing/2014/main" val="10000"/>
                  </a:ext>
                </a:extLst>
              </a:tr>
              <a:tr h="370840">
                <a:tc>
                  <a:txBody>
                    <a:bodyPr/>
                    <a:lstStyle/>
                    <a:p>
                      <a:r>
                        <a:rPr lang="en-US" dirty="0"/>
                        <a:t>Repeaters</a:t>
                      </a:r>
                    </a:p>
                  </a:txBody>
                  <a:tcPr/>
                </a:tc>
                <a:tc>
                  <a:txBody>
                    <a:bodyPr/>
                    <a:lstStyle/>
                    <a:p>
                      <a:pPr algn="ct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dirty="0"/>
                        <a:t>Rag Chewing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dirty="0"/>
                        <a:t>Contesting</a:t>
                      </a:r>
                    </a:p>
                  </a:txBody>
                  <a:tcPr/>
                </a:tc>
                <a:tc>
                  <a:txBody>
                    <a:bodyPr/>
                    <a:lstStyle/>
                    <a:p>
                      <a:pPr algn="ct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3"/>
                  </a:ext>
                </a:extLst>
              </a:tr>
              <a:tr h="370840">
                <a:tc>
                  <a:txBody>
                    <a:bodyPr/>
                    <a:lstStyle/>
                    <a:p>
                      <a:r>
                        <a:rPr lang="en-US" dirty="0"/>
                        <a:t>Digital Modes</a:t>
                      </a:r>
                    </a:p>
                  </a:txBody>
                  <a:tcPr/>
                </a:tc>
                <a:tc>
                  <a:txBody>
                    <a:bodyPr/>
                    <a:lstStyle/>
                    <a:p>
                      <a:pPr algn="ct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4"/>
                  </a:ext>
                </a:extLst>
              </a:tr>
              <a:tr h="370840">
                <a:tc>
                  <a:txBody>
                    <a:bodyPr/>
                    <a:lstStyle/>
                    <a:p>
                      <a:r>
                        <a:rPr lang="en-US" dirty="0"/>
                        <a:t>Satellite</a:t>
                      </a:r>
                    </a:p>
                  </a:txBody>
                  <a:tcPr/>
                </a:tc>
                <a:tc>
                  <a:txBody>
                    <a:bodyPr/>
                    <a:lstStyle/>
                    <a:p>
                      <a:pPr algn="ct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5"/>
                  </a:ext>
                </a:extLst>
              </a:tr>
              <a:tr h="370840">
                <a:tc>
                  <a:txBody>
                    <a:bodyPr/>
                    <a:lstStyle/>
                    <a:p>
                      <a:r>
                        <a:rPr lang="en-US" dirty="0"/>
                        <a:t>HF Bands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dirty="0"/>
                        <a:t>VHF/UHF Bands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7"/>
                  </a:ext>
                </a:extLst>
              </a:tr>
              <a:tr h="370840">
                <a:tc>
                  <a:txBody>
                    <a:bodyPr/>
                    <a:lstStyle/>
                    <a:p>
                      <a:r>
                        <a:rPr lang="en-US" dirty="0"/>
                        <a:t>Microwave</a:t>
                      </a:r>
                    </a:p>
                  </a:txBody>
                  <a:tcPr/>
                </a:tc>
                <a:tc>
                  <a:txBody>
                    <a:bodyPr/>
                    <a:lstStyle/>
                    <a:p>
                      <a:pPr algn="ctr"/>
                      <a:r>
                        <a:rPr lang="en-US" b="1" dirty="0">
                          <a:solidFill>
                            <a:srgbClr val="FF0000"/>
                          </a:solidFill>
                          <a:sym typeface="Wingdings" panose="05000000000000000000" pitchFamily="2" charset="2"/>
                        </a:rPr>
                        <a:t>?</a:t>
                      </a:r>
                      <a:endParaRPr lang="en-US" b="1" dirty="0">
                        <a:solidFill>
                          <a:srgbClr val="FF0000"/>
                        </a:solidFill>
                      </a:endParaRPr>
                    </a:p>
                  </a:txBody>
                  <a:tcPr/>
                </a:tc>
                <a:extLst>
                  <a:ext uri="{0D108BD9-81ED-4DB2-BD59-A6C34878D82A}">
                    <a16:rowId xmlns:a16="http://schemas.microsoft.com/office/drawing/2014/main" val="1000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9252600"/>
              </p:ext>
            </p:extLst>
          </p:nvPr>
        </p:nvGraphicFramePr>
        <p:xfrm>
          <a:off x="7108427" y="1754823"/>
          <a:ext cx="3472487" cy="3708400"/>
        </p:xfrm>
        <a:graphic>
          <a:graphicData uri="http://schemas.openxmlformats.org/drawingml/2006/table">
            <a:tbl>
              <a:tblPr firstRow="1" bandRow="1">
                <a:tableStyleId>{5C22544A-7EE6-4342-B048-85BDC9FD1C3A}</a:tableStyleId>
              </a:tblPr>
              <a:tblGrid>
                <a:gridCol w="2407362">
                  <a:extLst>
                    <a:ext uri="{9D8B030D-6E8A-4147-A177-3AD203B41FA5}">
                      <a16:colId xmlns:a16="http://schemas.microsoft.com/office/drawing/2014/main" val="20000"/>
                    </a:ext>
                  </a:extLst>
                </a:gridCol>
                <a:gridCol w="1065125">
                  <a:extLst>
                    <a:ext uri="{9D8B030D-6E8A-4147-A177-3AD203B41FA5}">
                      <a16:colId xmlns:a16="http://schemas.microsoft.com/office/drawing/2014/main" val="20001"/>
                    </a:ext>
                  </a:extLst>
                </a:gridCol>
              </a:tblGrid>
              <a:tr h="370840">
                <a:tc>
                  <a:txBody>
                    <a:bodyPr/>
                    <a:lstStyle/>
                    <a:p>
                      <a:r>
                        <a:rPr lang="en-US" dirty="0"/>
                        <a:t>Modes</a:t>
                      </a:r>
                    </a:p>
                  </a:txBody>
                  <a:tcPr/>
                </a:tc>
                <a:tc>
                  <a:txBody>
                    <a:bodyPr/>
                    <a:lstStyle/>
                    <a:p>
                      <a:r>
                        <a:rPr lang="en-US" dirty="0"/>
                        <a:t>Trend</a:t>
                      </a:r>
                    </a:p>
                  </a:txBody>
                  <a:tcPr/>
                </a:tc>
                <a:extLst>
                  <a:ext uri="{0D108BD9-81ED-4DB2-BD59-A6C34878D82A}">
                    <a16:rowId xmlns:a16="http://schemas.microsoft.com/office/drawing/2014/main" val="10000"/>
                  </a:ext>
                </a:extLst>
              </a:tr>
              <a:tr h="370840">
                <a:tc>
                  <a:txBody>
                    <a:bodyPr/>
                    <a:lstStyle/>
                    <a:p>
                      <a:r>
                        <a:rPr lang="en-US" dirty="0"/>
                        <a:t>Phone – SSB &amp; AM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1"/>
                  </a:ext>
                </a:extLst>
              </a:tr>
              <a:tr h="370840">
                <a:tc>
                  <a:txBody>
                    <a:bodyPr/>
                    <a:lstStyle/>
                    <a:p>
                      <a:r>
                        <a:rPr lang="en-US" dirty="0"/>
                        <a:t>CW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2"/>
                  </a:ext>
                </a:extLst>
              </a:tr>
              <a:tr h="370840">
                <a:tc>
                  <a:txBody>
                    <a:bodyPr/>
                    <a:lstStyle/>
                    <a:p>
                      <a:r>
                        <a:rPr lang="en-US" dirty="0"/>
                        <a:t>PSK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3"/>
                  </a:ext>
                </a:extLst>
              </a:tr>
              <a:tr h="370840">
                <a:tc>
                  <a:txBody>
                    <a:bodyPr/>
                    <a:lstStyle/>
                    <a:p>
                      <a:r>
                        <a:rPr lang="en-US" dirty="0"/>
                        <a:t>Packet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dirty="0"/>
                        <a:t>FT8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5"/>
                  </a:ext>
                </a:extLst>
              </a:tr>
              <a:tr h="370840">
                <a:tc>
                  <a:txBody>
                    <a:bodyPr/>
                    <a:lstStyle/>
                    <a:p>
                      <a:r>
                        <a:rPr lang="en-US" dirty="0"/>
                        <a:t>DMR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6"/>
                  </a:ext>
                </a:extLst>
              </a:tr>
              <a:tr h="370840">
                <a:tc>
                  <a:txBody>
                    <a:bodyPr/>
                    <a:lstStyle/>
                    <a:p>
                      <a:r>
                        <a:rPr lang="en-US" dirty="0"/>
                        <a:t>D-STAR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C000"/>
                          </a:solidFill>
                          <a:sym typeface="Wingdings" panose="05000000000000000000" pitchFamily="2" charset="2"/>
                        </a:rPr>
                        <a:t></a:t>
                      </a:r>
                      <a:endParaRPr lang="en-US" dirty="0">
                        <a:solidFill>
                          <a:srgbClr val="FFC000"/>
                        </a:solidFill>
                      </a:endParaRPr>
                    </a:p>
                  </a:txBody>
                  <a:tcPr/>
                </a:tc>
                <a:extLst>
                  <a:ext uri="{0D108BD9-81ED-4DB2-BD59-A6C34878D82A}">
                    <a16:rowId xmlns:a16="http://schemas.microsoft.com/office/drawing/2014/main" val="10007"/>
                  </a:ext>
                </a:extLst>
              </a:tr>
              <a:tr h="370840">
                <a:tc>
                  <a:txBody>
                    <a:bodyPr/>
                    <a:lstStyle/>
                    <a:p>
                      <a:r>
                        <a:rPr lang="en-US" dirty="0" err="1"/>
                        <a:t>EchoLink</a:t>
                      </a:r>
                      <a:endParaRPr lang="en-US" dirty="0"/>
                    </a:p>
                  </a:txBody>
                  <a:tcPr/>
                </a:tc>
                <a:tc>
                  <a:txBody>
                    <a:bodyPr/>
                    <a:lstStyle/>
                    <a:p>
                      <a:pPr algn="ctr"/>
                      <a:r>
                        <a:rPr lang="en-US" dirty="0">
                          <a:solidFill>
                            <a:srgbClr val="FF0000"/>
                          </a:solidFill>
                          <a:sym typeface="Wingdings" panose="05000000000000000000" pitchFamily="2" charset="2"/>
                        </a:rPr>
                        <a:t></a:t>
                      </a:r>
                      <a:endParaRPr lang="en-US" dirty="0">
                        <a:solidFill>
                          <a:srgbClr val="FF0000"/>
                        </a:solidFill>
                      </a:endParaRPr>
                    </a:p>
                  </a:txBody>
                  <a:tcPr/>
                </a:tc>
                <a:extLst>
                  <a:ext uri="{0D108BD9-81ED-4DB2-BD59-A6C34878D82A}">
                    <a16:rowId xmlns:a16="http://schemas.microsoft.com/office/drawing/2014/main" val="10008"/>
                  </a:ext>
                </a:extLst>
              </a:tr>
              <a:tr h="370840">
                <a:tc>
                  <a:txBody>
                    <a:bodyPr/>
                    <a:lstStyle/>
                    <a:p>
                      <a:r>
                        <a:rPr lang="en-US" dirty="0"/>
                        <a:t>FT8-CALL</a:t>
                      </a:r>
                    </a:p>
                  </a:txBody>
                  <a:tcPr/>
                </a:tc>
                <a:tc>
                  <a:txBody>
                    <a:bodyPr/>
                    <a:lstStyle/>
                    <a:p>
                      <a:pPr algn="ctr"/>
                      <a:r>
                        <a:rPr lang="en-US" dirty="0">
                          <a:solidFill>
                            <a:srgbClr val="00B050"/>
                          </a:solidFill>
                          <a:sym typeface="Wingdings" panose="05000000000000000000" pitchFamily="2" charset="2"/>
                        </a:rPr>
                        <a:t></a:t>
                      </a: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5080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11" y="266858"/>
            <a:ext cx="10517426" cy="1450757"/>
          </a:xfrm>
        </p:spPr>
        <p:txBody>
          <a:bodyPr/>
          <a:lstStyle/>
          <a:p>
            <a:r>
              <a:rPr lang="en-US" dirty="0"/>
              <a:t>Numbers of Hams in the US and Territories</a:t>
            </a:r>
          </a:p>
        </p:txBody>
      </p:sp>
      <p:pic>
        <p:nvPicPr>
          <p:cNvPr id="3" name="Picture 2"/>
          <p:cNvPicPr>
            <a:picLocks noChangeAspect="1"/>
          </p:cNvPicPr>
          <p:nvPr/>
        </p:nvPicPr>
        <p:blipFill>
          <a:blip r:embed="rId2"/>
          <a:stretch>
            <a:fillRect/>
          </a:stretch>
        </p:blipFill>
        <p:spPr>
          <a:xfrm>
            <a:off x="200965" y="1882537"/>
            <a:ext cx="6541277" cy="3508603"/>
          </a:xfrm>
          <a:prstGeom prst="rect">
            <a:avLst/>
          </a:prstGeom>
        </p:spPr>
      </p:pic>
      <p:pic>
        <p:nvPicPr>
          <p:cNvPr id="4" name="Picture 3"/>
          <p:cNvPicPr>
            <a:picLocks noChangeAspect="1"/>
          </p:cNvPicPr>
          <p:nvPr/>
        </p:nvPicPr>
        <p:blipFill>
          <a:blip r:embed="rId3"/>
          <a:stretch>
            <a:fillRect/>
          </a:stretch>
        </p:blipFill>
        <p:spPr>
          <a:xfrm>
            <a:off x="7093934" y="2289295"/>
            <a:ext cx="4983954" cy="3101845"/>
          </a:xfrm>
          <a:prstGeom prst="rect">
            <a:avLst/>
          </a:prstGeom>
        </p:spPr>
      </p:pic>
      <p:sp>
        <p:nvSpPr>
          <p:cNvPr id="5" name="TextBox 4"/>
          <p:cNvSpPr txBox="1"/>
          <p:nvPr/>
        </p:nvSpPr>
        <p:spPr>
          <a:xfrm>
            <a:off x="7285055" y="5613232"/>
            <a:ext cx="4372031" cy="369332"/>
          </a:xfrm>
          <a:prstGeom prst="rect">
            <a:avLst/>
          </a:prstGeom>
          <a:noFill/>
        </p:spPr>
        <p:txBody>
          <a:bodyPr wrap="none" rtlCol="0">
            <a:spAutoFit/>
          </a:bodyPr>
          <a:lstStyle/>
          <a:p>
            <a:r>
              <a:rPr lang="en-US" dirty="0"/>
              <a:t>Latest number  is </a:t>
            </a:r>
            <a:r>
              <a:rPr lang="en-US" b="1" dirty="0"/>
              <a:t>753,394 (September 2018)</a:t>
            </a:r>
            <a:endParaRPr lang="en-US" dirty="0"/>
          </a:p>
        </p:txBody>
      </p:sp>
      <p:cxnSp>
        <p:nvCxnSpPr>
          <p:cNvPr id="7" name="Straight Arrow Connector 6"/>
          <p:cNvCxnSpPr/>
          <p:nvPr/>
        </p:nvCxnSpPr>
        <p:spPr>
          <a:xfrm>
            <a:off x="2059912" y="3717890"/>
            <a:ext cx="10048" cy="1895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24932" y="3758084"/>
            <a:ext cx="0" cy="185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47929" y="5613232"/>
            <a:ext cx="996042" cy="646331"/>
          </a:xfrm>
          <a:prstGeom prst="rect">
            <a:avLst/>
          </a:prstGeom>
          <a:noFill/>
        </p:spPr>
        <p:txBody>
          <a:bodyPr wrap="none" rtlCol="0">
            <a:spAutoFit/>
          </a:bodyPr>
          <a:lstStyle/>
          <a:p>
            <a:r>
              <a:rPr lang="en-US" sz="1200" dirty="0"/>
              <a:t>Morse Code</a:t>
            </a:r>
          </a:p>
          <a:p>
            <a:r>
              <a:rPr lang="en-US" sz="1200" dirty="0"/>
              <a:t>Requirement</a:t>
            </a:r>
          </a:p>
          <a:p>
            <a:r>
              <a:rPr lang="en-US" sz="1200" dirty="0"/>
              <a:t>dropped</a:t>
            </a:r>
          </a:p>
        </p:txBody>
      </p:sp>
      <p:sp>
        <p:nvSpPr>
          <p:cNvPr id="11" name="TextBox 10"/>
          <p:cNvSpPr txBox="1"/>
          <p:nvPr/>
        </p:nvSpPr>
        <p:spPr>
          <a:xfrm>
            <a:off x="638254" y="5613232"/>
            <a:ext cx="832472" cy="461665"/>
          </a:xfrm>
          <a:prstGeom prst="rect">
            <a:avLst/>
          </a:prstGeom>
          <a:noFill/>
        </p:spPr>
        <p:txBody>
          <a:bodyPr wrap="none" rtlCol="0">
            <a:spAutoFit/>
          </a:bodyPr>
          <a:lstStyle/>
          <a:p>
            <a:r>
              <a:rPr lang="en-US" sz="1200" dirty="0"/>
              <a:t>Solar max </a:t>
            </a:r>
          </a:p>
          <a:p>
            <a:r>
              <a:rPr lang="en-US" sz="1200" dirty="0"/>
              <a:t>Cycle 23</a:t>
            </a:r>
          </a:p>
        </p:txBody>
      </p:sp>
      <p:cxnSp>
        <p:nvCxnSpPr>
          <p:cNvPr id="13" name="Straight Arrow Connector 12"/>
          <p:cNvCxnSpPr/>
          <p:nvPr/>
        </p:nvCxnSpPr>
        <p:spPr>
          <a:xfrm flipH="1">
            <a:off x="6260124" y="2289295"/>
            <a:ext cx="40192" cy="3323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42045" y="5586558"/>
            <a:ext cx="832472" cy="461665"/>
          </a:xfrm>
          <a:prstGeom prst="rect">
            <a:avLst/>
          </a:prstGeom>
          <a:noFill/>
        </p:spPr>
        <p:txBody>
          <a:bodyPr wrap="none" rtlCol="0">
            <a:spAutoFit/>
          </a:bodyPr>
          <a:lstStyle/>
          <a:p>
            <a:r>
              <a:rPr lang="en-US" sz="1200" dirty="0"/>
              <a:t>Solar max </a:t>
            </a:r>
          </a:p>
          <a:p>
            <a:r>
              <a:rPr lang="en-US" sz="1200" dirty="0"/>
              <a:t>Cycle 24</a:t>
            </a:r>
          </a:p>
        </p:txBody>
      </p:sp>
      <p:cxnSp>
        <p:nvCxnSpPr>
          <p:cNvPr id="17" name="Straight Arrow Connector 16"/>
          <p:cNvCxnSpPr/>
          <p:nvPr/>
        </p:nvCxnSpPr>
        <p:spPr>
          <a:xfrm>
            <a:off x="3576143" y="4813160"/>
            <a:ext cx="1070" cy="800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33157" y="5613231"/>
            <a:ext cx="734496" cy="461665"/>
          </a:xfrm>
          <a:prstGeom prst="rect">
            <a:avLst/>
          </a:prstGeom>
          <a:noFill/>
        </p:spPr>
        <p:txBody>
          <a:bodyPr wrap="none" rtlCol="0">
            <a:spAutoFit/>
          </a:bodyPr>
          <a:lstStyle/>
          <a:p>
            <a:r>
              <a:rPr lang="en-US" sz="1200" dirty="0"/>
              <a:t>Financial</a:t>
            </a:r>
          </a:p>
          <a:p>
            <a:r>
              <a:rPr lang="en-US" sz="1200" dirty="0"/>
              <a:t>Crisis</a:t>
            </a:r>
          </a:p>
        </p:txBody>
      </p:sp>
      <p:sp>
        <p:nvSpPr>
          <p:cNvPr id="20" name="TextBox 19"/>
          <p:cNvSpPr txBox="1"/>
          <p:nvPr/>
        </p:nvSpPr>
        <p:spPr>
          <a:xfrm>
            <a:off x="8399207" y="1959452"/>
            <a:ext cx="2373407" cy="369332"/>
          </a:xfrm>
          <a:prstGeom prst="rect">
            <a:avLst/>
          </a:prstGeom>
          <a:noFill/>
        </p:spPr>
        <p:txBody>
          <a:bodyPr wrap="none" rtlCol="0">
            <a:spAutoFit/>
          </a:bodyPr>
          <a:lstStyle/>
          <a:p>
            <a:r>
              <a:rPr lang="en-US" dirty="0"/>
              <a:t>Distribution of Licenses</a:t>
            </a:r>
          </a:p>
        </p:txBody>
      </p:sp>
    </p:spTree>
    <p:extLst>
      <p:ext uri="{BB962C8B-B14F-4D97-AF65-F5344CB8AC3E}">
        <p14:creationId xmlns:p14="http://schemas.microsoft.com/office/powerpoint/2010/main" val="63251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have we been?</a:t>
            </a:r>
          </a:p>
        </p:txBody>
      </p:sp>
      <p:sp>
        <p:nvSpPr>
          <p:cNvPr id="3" name="Content Placeholder 2"/>
          <p:cNvSpPr>
            <a:spLocks noGrp="1"/>
          </p:cNvSpPr>
          <p:nvPr>
            <p:ph idx="1"/>
          </p:nvPr>
        </p:nvSpPr>
        <p:spPr>
          <a:xfrm>
            <a:off x="6461090" y="1845734"/>
            <a:ext cx="4694590" cy="4023360"/>
          </a:xfrm>
        </p:spPr>
        <p:txBody>
          <a:bodyPr/>
          <a:lstStyle/>
          <a:p>
            <a:r>
              <a:rPr lang="en-US" dirty="0"/>
              <a:t>CW and Phone (mostly SSB) dominated the airwaves.</a:t>
            </a:r>
          </a:p>
          <a:p>
            <a:r>
              <a:rPr lang="en-US" dirty="0"/>
              <a:t>CW was still required up to 2003 FCC change eliminated it.</a:t>
            </a:r>
          </a:p>
          <a:p>
            <a:r>
              <a:rPr lang="en-US" dirty="0"/>
              <a:t>Lots of hams built home-brew equipment</a:t>
            </a:r>
          </a:p>
          <a:p>
            <a:r>
              <a:rPr lang="en-US" dirty="0"/>
              <a:t>Companies like </a:t>
            </a:r>
            <a:r>
              <a:rPr lang="en-US" dirty="0" err="1"/>
              <a:t>Heathkit</a:t>
            </a:r>
            <a:r>
              <a:rPr lang="en-US" dirty="0"/>
              <a:t>, Knight, and a few others offered kits for decent radios</a:t>
            </a:r>
          </a:p>
          <a:p>
            <a:r>
              <a:rPr lang="en-US" dirty="0"/>
              <a:t>If you had money you would buy Collins, Drake, Viking, </a:t>
            </a:r>
            <a:r>
              <a:rPr lang="en-US" dirty="0" err="1"/>
              <a:t>Hallicrafters</a:t>
            </a:r>
            <a:r>
              <a:rPr lang="en-US" dirty="0"/>
              <a:t>, and military surplus</a:t>
            </a:r>
          </a:p>
          <a:p>
            <a:endParaRPr lang="en-US" dirty="0"/>
          </a:p>
        </p:txBody>
      </p:sp>
      <p:pic>
        <p:nvPicPr>
          <p:cNvPr id="4" name="Picture 3"/>
          <p:cNvPicPr>
            <a:picLocks noChangeAspect="1"/>
          </p:cNvPicPr>
          <p:nvPr/>
        </p:nvPicPr>
        <p:blipFill>
          <a:blip r:embed="rId2"/>
          <a:stretch>
            <a:fillRect/>
          </a:stretch>
        </p:blipFill>
        <p:spPr>
          <a:xfrm>
            <a:off x="438881" y="1822475"/>
            <a:ext cx="4181685" cy="1900766"/>
          </a:xfrm>
          <a:prstGeom prst="rect">
            <a:avLst/>
          </a:prstGeom>
        </p:spPr>
      </p:pic>
      <p:pic>
        <p:nvPicPr>
          <p:cNvPr id="5" name="Picture 4"/>
          <p:cNvPicPr>
            <a:picLocks noChangeAspect="1"/>
          </p:cNvPicPr>
          <p:nvPr/>
        </p:nvPicPr>
        <p:blipFill>
          <a:blip r:embed="rId3"/>
          <a:stretch>
            <a:fillRect/>
          </a:stretch>
        </p:blipFill>
        <p:spPr>
          <a:xfrm>
            <a:off x="994257" y="4099727"/>
            <a:ext cx="1509351" cy="2010455"/>
          </a:xfrm>
          <a:prstGeom prst="rect">
            <a:avLst/>
          </a:prstGeom>
        </p:spPr>
      </p:pic>
      <p:pic>
        <p:nvPicPr>
          <p:cNvPr id="6" name="Picture 5"/>
          <p:cNvPicPr>
            <a:picLocks noChangeAspect="1"/>
          </p:cNvPicPr>
          <p:nvPr/>
        </p:nvPicPr>
        <p:blipFill>
          <a:blip r:embed="rId4"/>
          <a:stretch>
            <a:fillRect/>
          </a:stretch>
        </p:blipFill>
        <p:spPr>
          <a:xfrm>
            <a:off x="3242268" y="4042734"/>
            <a:ext cx="2756597" cy="2067448"/>
          </a:xfrm>
          <a:prstGeom prst="rect">
            <a:avLst/>
          </a:prstGeom>
        </p:spPr>
      </p:pic>
    </p:spTree>
    <p:extLst>
      <p:ext uri="{BB962C8B-B14F-4D97-AF65-F5344CB8AC3E}">
        <p14:creationId xmlns:p14="http://schemas.microsoft.com/office/powerpoint/2010/main" val="296613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20DE-92F9-4706-83F0-25ED4515033F}"/>
              </a:ext>
            </a:extLst>
          </p:cNvPr>
          <p:cNvSpPr>
            <a:spLocks noGrp="1"/>
          </p:cNvSpPr>
          <p:nvPr>
            <p:ph type="title"/>
          </p:nvPr>
        </p:nvSpPr>
        <p:spPr/>
        <p:txBody>
          <a:bodyPr/>
          <a:lstStyle/>
          <a:p>
            <a:r>
              <a:rPr lang="en-US" dirty="0"/>
              <a:t>HS and College Radio Clubs were common</a:t>
            </a:r>
          </a:p>
        </p:txBody>
      </p:sp>
      <p:pic>
        <p:nvPicPr>
          <p:cNvPr id="5" name="Content Placeholder 4">
            <a:extLst>
              <a:ext uri="{FF2B5EF4-FFF2-40B4-BE49-F238E27FC236}">
                <a16:creationId xmlns:a16="http://schemas.microsoft.com/office/drawing/2014/main" id="{A6014D21-4ECC-4958-89E3-C2C40461D7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957922"/>
            <a:ext cx="3950208" cy="3852672"/>
          </a:xfrm>
        </p:spPr>
      </p:pic>
      <p:sp>
        <p:nvSpPr>
          <p:cNvPr id="6" name="TextBox 5">
            <a:extLst>
              <a:ext uri="{FF2B5EF4-FFF2-40B4-BE49-F238E27FC236}">
                <a16:creationId xmlns:a16="http://schemas.microsoft.com/office/drawing/2014/main" id="{35D8037D-2037-4DB0-887D-20B2C7057420}"/>
              </a:ext>
            </a:extLst>
          </p:cNvPr>
          <p:cNvSpPr txBox="1"/>
          <p:nvPr/>
        </p:nvSpPr>
        <p:spPr>
          <a:xfrm>
            <a:off x="5317724" y="1957922"/>
            <a:ext cx="3009530" cy="646331"/>
          </a:xfrm>
          <a:prstGeom prst="rect">
            <a:avLst/>
          </a:prstGeom>
          <a:noFill/>
        </p:spPr>
        <p:txBody>
          <a:bodyPr wrap="square" rtlCol="0">
            <a:spAutoFit/>
          </a:bodyPr>
          <a:lstStyle/>
          <a:p>
            <a:r>
              <a:rPr lang="en-US" dirty="0"/>
              <a:t>Station WA9DNX   Chicago, IL</a:t>
            </a:r>
          </a:p>
          <a:p>
            <a:r>
              <a:rPr lang="en-US" dirty="0"/>
              <a:t>Circa 1967</a:t>
            </a:r>
          </a:p>
        </p:txBody>
      </p:sp>
    </p:spTree>
    <p:extLst>
      <p:ext uri="{BB962C8B-B14F-4D97-AF65-F5344CB8AC3E}">
        <p14:creationId xmlns:p14="http://schemas.microsoft.com/office/powerpoint/2010/main" val="199261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7264958" y="1845734"/>
            <a:ext cx="3890722" cy="4023360"/>
          </a:xfrm>
        </p:spPr>
        <p:txBody>
          <a:bodyPr/>
          <a:lstStyle/>
          <a:p>
            <a:r>
              <a:rPr lang="en-US" dirty="0"/>
              <a:t>Radio technology grew rapidly and leveraged designs from the commercial world</a:t>
            </a:r>
          </a:p>
          <a:p>
            <a:r>
              <a:rPr lang="en-US" dirty="0"/>
              <a:t>With microelectronics and computers made radios very capable and complex. </a:t>
            </a:r>
          </a:p>
          <a:p>
            <a:r>
              <a:rPr lang="en-US" dirty="0"/>
              <a:t>SDR became a new way to build radios with lots of bandwidth. [Flex, ICOM, many others now]</a:t>
            </a:r>
          </a:p>
          <a:p>
            <a:r>
              <a:rPr lang="en-US" dirty="0"/>
              <a:t>Digital modes are gaining ground really </a:t>
            </a:r>
            <a:r>
              <a:rPr lang="en-US" u="sng" dirty="0"/>
              <a:t>fast</a:t>
            </a:r>
            <a:r>
              <a:rPr lang="en-US" dirty="0"/>
              <a:t>.</a:t>
            </a:r>
          </a:p>
          <a:p>
            <a:endParaRPr lang="en-US" dirty="0"/>
          </a:p>
        </p:txBody>
      </p:sp>
      <p:pic>
        <p:nvPicPr>
          <p:cNvPr id="4" name="Picture 3"/>
          <p:cNvPicPr>
            <a:picLocks noChangeAspect="1"/>
          </p:cNvPicPr>
          <p:nvPr/>
        </p:nvPicPr>
        <p:blipFill>
          <a:blip r:embed="rId2"/>
          <a:stretch>
            <a:fillRect/>
          </a:stretch>
        </p:blipFill>
        <p:spPr>
          <a:xfrm>
            <a:off x="178358" y="1845734"/>
            <a:ext cx="3415812" cy="1622181"/>
          </a:xfrm>
          <a:prstGeom prst="rect">
            <a:avLst/>
          </a:prstGeom>
        </p:spPr>
      </p:pic>
      <p:pic>
        <p:nvPicPr>
          <p:cNvPr id="5" name="Picture 4"/>
          <p:cNvPicPr>
            <a:picLocks noChangeAspect="1"/>
          </p:cNvPicPr>
          <p:nvPr/>
        </p:nvPicPr>
        <p:blipFill>
          <a:blip r:embed="rId3"/>
          <a:stretch>
            <a:fillRect/>
          </a:stretch>
        </p:blipFill>
        <p:spPr>
          <a:xfrm>
            <a:off x="3761433" y="1905019"/>
            <a:ext cx="2458497" cy="1029976"/>
          </a:xfrm>
          <a:prstGeom prst="rect">
            <a:avLst/>
          </a:prstGeom>
        </p:spPr>
      </p:pic>
      <p:pic>
        <p:nvPicPr>
          <p:cNvPr id="6" name="Picture 5"/>
          <p:cNvPicPr>
            <a:picLocks noChangeAspect="1"/>
          </p:cNvPicPr>
          <p:nvPr/>
        </p:nvPicPr>
        <p:blipFill>
          <a:blip r:embed="rId4"/>
          <a:stretch>
            <a:fillRect/>
          </a:stretch>
        </p:blipFill>
        <p:spPr>
          <a:xfrm>
            <a:off x="321652" y="3576289"/>
            <a:ext cx="3667544" cy="1818297"/>
          </a:xfrm>
          <a:prstGeom prst="rect">
            <a:avLst/>
          </a:prstGeom>
        </p:spPr>
      </p:pic>
      <p:pic>
        <p:nvPicPr>
          <p:cNvPr id="7" name="Picture 6"/>
          <p:cNvPicPr>
            <a:picLocks noChangeAspect="1"/>
          </p:cNvPicPr>
          <p:nvPr/>
        </p:nvPicPr>
        <p:blipFill>
          <a:blip r:embed="rId5"/>
          <a:stretch>
            <a:fillRect/>
          </a:stretch>
        </p:blipFill>
        <p:spPr>
          <a:xfrm>
            <a:off x="4639198" y="3467915"/>
            <a:ext cx="1971675" cy="2095500"/>
          </a:xfrm>
          <a:prstGeom prst="rect">
            <a:avLst/>
          </a:prstGeom>
        </p:spPr>
      </p:pic>
    </p:spTree>
    <p:extLst>
      <p:ext uri="{BB962C8B-B14F-4D97-AF65-F5344CB8AC3E}">
        <p14:creationId xmlns:p14="http://schemas.microsoft.com/office/powerpoint/2010/main" val="21693798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1536</TotalTime>
  <Words>690</Words>
  <Application>Microsoft Office PowerPoint</Application>
  <PresentationFormat>Widescreen</PresentationFormat>
  <Paragraphs>164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Times New Roman</vt:lpstr>
      <vt:lpstr>Wingdings</vt:lpstr>
      <vt:lpstr>Retrospect</vt:lpstr>
      <vt:lpstr>2018 Review &amp; Future of Ham Radio</vt:lpstr>
      <vt:lpstr>CARS Mission Statement</vt:lpstr>
      <vt:lpstr>Major Club Activities</vt:lpstr>
      <vt:lpstr>Focus on Education thru Shared Knowledge Four Major Areas </vt:lpstr>
      <vt:lpstr>Where is Ham Radio going today? </vt:lpstr>
      <vt:lpstr>Numbers of Hams in the US and Territories</vt:lpstr>
      <vt:lpstr>Where have we been?</vt:lpstr>
      <vt:lpstr>HS and College Radio Clubs were common</vt:lpstr>
      <vt:lpstr>Where are we now?</vt:lpstr>
      <vt:lpstr>What’s controversial?</vt:lpstr>
      <vt:lpstr>What can CARS do better or different? </vt:lpstr>
      <vt:lpstr>Participation is Everything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Buehring</dc:creator>
  <cp:lastModifiedBy>Martin Buehring</cp:lastModifiedBy>
  <cp:revision>58</cp:revision>
  <dcterms:created xsi:type="dcterms:W3CDTF">2017-01-08T17:19:12Z</dcterms:created>
  <dcterms:modified xsi:type="dcterms:W3CDTF">2018-10-13T12:41:31Z</dcterms:modified>
</cp:coreProperties>
</file>